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1" r:id="rId16"/>
    <p:sldId id="270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wa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E4A7C-4325-408F-8803-B53F2AA38A59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A11A3-74C3-44F5-AA48-051471277A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A11A3-74C3-44F5-AA48-051471277AA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FB4C2C-09FE-48F2-BCC9-7278B786A85D}" type="datetimeFigureOut">
              <a:rPr lang="pl-PL" smtClean="0"/>
              <a:pPr/>
              <a:t>2012-07-02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9C25EC-EECE-47CF-B7CF-3A25529527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EWALUACJA WEWNĘTRZNA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7958166" cy="464347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Raport z ewaluacji wewnętrznej przeprowadzonej w Publicznym Gimnazjum nr 2 </a:t>
            </a:r>
            <a:r>
              <a:rPr lang="pl-PL" sz="2400" dirty="0" smtClean="0"/>
              <a:t>im</a:t>
            </a:r>
            <a:r>
              <a:rPr lang="pl-PL" sz="2400" dirty="0" smtClean="0"/>
              <a:t>. </a:t>
            </a:r>
          </a:p>
          <a:p>
            <a:r>
              <a:rPr lang="pl-PL" sz="2400" dirty="0" smtClean="0"/>
              <a:t>Stefana Żeromskiego w Rudkach </a:t>
            </a:r>
          </a:p>
          <a:p>
            <a:r>
              <a:rPr lang="pl-PL" sz="2400" dirty="0" smtClean="0"/>
              <a:t>przez zespół w składzie</a:t>
            </a:r>
          </a:p>
          <a:p>
            <a:r>
              <a:rPr lang="pl-PL" sz="2400" dirty="0" smtClean="0"/>
              <a:t>Lider –Ewa Klefas</a:t>
            </a:r>
          </a:p>
          <a:p>
            <a:r>
              <a:rPr lang="pl-PL" sz="2400" dirty="0" smtClean="0"/>
              <a:t>Jolanta Jakubowska, Marzena Kozłowska, Przemysław Stelmaszczyk, Robert Klefas, </a:t>
            </a:r>
          </a:p>
          <a:p>
            <a:r>
              <a:rPr lang="pl-PL" sz="2400" dirty="0" smtClean="0"/>
              <a:t>Ewelina Radek, Ewa Lipiec, </a:t>
            </a:r>
          </a:p>
          <a:p>
            <a:r>
              <a:rPr lang="pl-PL" sz="2400" dirty="0" smtClean="0"/>
              <a:t>Jolanta Cholewińska    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Najczęściej stosowane w szkole nagrody to: dyplom uznania, nagroda książkowa za naukę, frekwencję, aktywność społeczną i sportową. Najbardziej motywują uczniów nagrody rzeczowe. Najmniej nagrody książkowe.</a:t>
            </a:r>
          </a:p>
          <a:p>
            <a:r>
              <a:rPr lang="pl-PL" dirty="0" smtClean="0"/>
              <a:t>Według 80% uczniów w szkole stosowane są kary. Najczęściej są to: indywidualna rozmowa wychowawcy z uczniem, rozmowa z pedagogiem szkolnym, ustne upomnienie wychowawcy, nagana pisemna wychowawcy, wpis do zeszytu uwag. Według 88% rodziców  i 100% nauczycieli system nagród i kar jest właściwy. 10% nie udzieliło odpowiedzi. 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pl-PL" dirty="0" smtClean="0"/>
              <a:t>Do kar najczęściej stosowanych przez rodziców zdaniem uczniów należą: zakaz korzystania z komputera (35%), ograniczenia w oglądaniu TV(18%),  rozmowa z rodzicem(14%), a także  bicie i karne sprzątanie (1%).</a:t>
            </a:r>
          </a:p>
          <a:p>
            <a:r>
              <a:rPr lang="pl-PL" dirty="0" smtClean="0"/>
              <a:t>Kary jakie stosują rodzice to: upomnienia, rozmowy, zakaz wychodzenia, oglądania TV i korzystania z komputera. 26% respondentów nie udzieliło odpowiedzi.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pl-PL" dirty="0" smtClean="0"/>
              <a:t>76 % ankietowanych rodziców uważa, że w domu respektowane są normy społeczne poprzez wpajanie zasad, tradycje rodzinne, szacunek do ludzi, kulturę wobec innych, dobry przykład a nauczyciele: dbanie o bezpieczeństwo i zdrowie, tradycje rodzinne, wywiązywanie się z obowiązków ucznia.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429288"/>
          </a:xfrm>
        </p:spPr>
        <p:txBody>
          <a:bodyPr/>
          <a:lstStyle/>
          <a:p>
            <a:r>
              <a:rPr lang="pl-PL" sz="2400" dirty="0" smtClean="0"/>
              <a:t>Rodzice zostali zapoznani z WSO (91%) na zebraniach z rodzicami i spotkaniach z dyrektorem. 85%  uważa, że punktowy system oceniania zachowania jest właściwy. Wszyscy nauczyciele uważają, że uczniowie zostali zapoznani z WSO i kryteriami oceniania na 1 godzinie lekcyjnej i godzinie z wychowawcą.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smtClean="0"/>
              <a:t>86% nauczycieli ocenia zaangażowanie rodziców w kształtowaniu właściwych postaw na dobrym poziomie, 14 % jako niewystarczające.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smtClean="0"/>
              <a:t>Na podobnym poziomie rodzice(86%) oceniają zaangażowanie nauczycieli. 14% nie udzieliło odpowiedzi.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Według rodziców problemy o jakich mówi młodzież dotyczy drobnych bójek, nieporozumień, przemocy, agresji wśród uczniów, </a:t>
            </a:r>
            <a:r>
              <a:rPr lang="pl-PL" dirty="0" smtClean="0"/>
              <a:t>braku </a:t>
            </a:r>
            <a:r>
              <a:rPr lang="pl-PL" dirty="0" smtClean="0"/>
              <a:t>dobrych kontaktów z niektórymi nauczycielami, wyśmiewanie się, dużo nauki. 45% rodziców nie udzieliło odpowiedzi. 70% nauczycieli wskazało- agresję, brak umiejętności radzenia sobie z własną złością, brak chęci do nauki, 30% stwierdziło, że rodzice nie zgłaszają żadnych problemów.</a:t>
            </a:r>
          </a:p>
          <a:p>
            <a:r>
              <a:rPr lang="pl-PL" dirty="0" smtClean="0"/>
              <a:t>32% rodziców współpracę z kadrą nauczycielską ocenia na bardzo dobrą,36% na dobrą, 145 nie udzieliło odpowiedzi.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Nie wszyscy uczniowie wiedzą, jakich zachowań się od nich oczekuje      i nie zawsze przestrzegają norm społecznych obowiązujących w szkole.</a:t>
            </a:r>
          </a:p>
          <a:p>
            <a:r>
              <a:rPr lang="pl-PL" sz="2800" dirty="0" smtClean="0"/>
              <a:t>Zdarzające się przypadki agresji i przemocy oraz złego zachowania uczniów.</a:t>
            </a:r>
          </a:p>
          <a:p>
            <a:r>
              <a:rPr lang="pl-PL" sz="2800" dirty="0" smtClean="0"/>
              <a:t>Niechęć części rodziców do współpracy ze szkołą w celu rozwiązywania problemów dziecka.</a:t>
            </a:r>
          </a:p>
          <a:p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SŁABE STRONY SZKOŁY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pPr marL="457200" indent="-457200">
              <a:defRPr/>
            </a:pPr>
            <a:r>
              <a:rPr lang="pl-PL" sz="2800" dirty="0" smtClean="0"/>
              <a:t>Niewystarczająca znajomość szkolnych dokumentów zapewniających bezpieczeństwo w szkole i poza nią – dotyczy młodzieży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2900" dirty="0" smtClean="0"/>
              <a:t>Szkoła jest placówką, w której wysoki procent uczniów czuje się bezpiecznie i żaden uczeń nie jest anonimowy. </a:t>
            </a:r>
          </a:p>
          <a:p>
            <a:pPr algn="just"/>
            <a:r>
              <a:rPr lang="pl-PL" sz="2900" dirty="0" smtClean="0"/>
              <a:t>Jasno formułuje się obowiązujące  normy, a nauczyciele</a:t>
            </a:r>
          </a:p>
          <a:p>
            <a:pPr algn="just">
              <a:buNone/>
            </a:pPr>
            <a:r>
              <a:rPr lang="pl-PL" sz="2900" dirty="0" smtClean="0"/>
              <a:t>   dokładają wszelkich starań, aby wpoić uczniom obowiązujące zasady życia społecznego poprzez pogadanki, rozmowy indywidualne i grupowe, warsztaty  terapeutyczne 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900" dirty="0" smtClean="0"/>
              <a:t>Podejmowane są różnego rodzaju działania wychowawcze mające na celu eliminowanie zagrożeń oraz wzmacnianie właściwych zachowań. </a:t>
            </a:r>
          </a:p>
          <a:p>
            <a:pPr algn="just"/>
            <a:r>
              <a:rPr lang="pl-PL" sz="2900" dirty="0" smtClean="0"/>
              <a:t> W szkole diagnozuje się zachowanie    uczniów i wykorzystuje się wyniki tej diagnozy do dalszej pracy dydaktyczno – wychowawczej w klasie.</a:t>
            </a:r>
          </a:p>
          <a:p>
            <a:pPr algn="just"/>
            <a:r>
              <a:rPr lang="pl-PL" sz="2900" dirty="0" smtClean="0"/>
              <a:t>Punktowy system oceniania.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MOCNE STRONY SZKOŁY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razie konieczności natychmiastowa pomoc pedagoga szkolnego, który współpracuje z PPP w Bodzentynie, GOPS i innym instytucjami.</a:t>
            </a:r>
          </a:p>
          <a:p>
            <a:r>
              <a:rPr lang="pl-PL" dirty="0" smtClean="0"/>
              <a:t>Stan bezpieczeństwa w szkole nadzoruje koordynator ds. bezpieczeństwa. </a:t>
            </a:r>
          </a:p>
          <a:p>
            <a:r>
              <a:rPr lang="pl-PL" dirty="0" smtClean="0"/>
              <a:t>Zapewnienie uczniom bezpieczeństwa poprzez stały monitoring w miejscach najbardziej zagrożonych.</a:t>
            </a:r>
          </a:p>
          <a:p>
            <a:r>
              <a:rPr lang="pl-PL" dirty="0" smtClean="0"/>
              <a:t>Regularne dyżury nauczycieli podczas przerw</a:t>
            </a:r>
          </a:p>
          <a:p>
            <a:r>
              <a:rPr lang="pl-PL" dirty="0" smtClean="0"/>
              <a:t>Kadra – zainteresowana problemami młodzieży, dążąca do rozpoznawania  i niwelowania niewłaściwych zachowań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Szkoła – nauczyciele, personel, rodzice, by zwiększyć poczucie bezpieczeństwa całej społeczności szkolnej, powinna kontynuować dotychczasowe działania wychowawcze oraz podejmować nowe działania przynoszące pożądany efekt wychowawczy. </a:t>
            </a:r>
          </a:p>
          <a:p>
            <a:r>
              <a:rPr lang="pl-PL" sz="2400" dirty="0" smtClean="0"/>
              <a:t>Wyniki diagnoz wykorzystywać do modyfikacji  programów: wychowawczego, profilaktycznego oraz programów wychowawczych klas.</a:t>
            </a:r>
          </a:p>
          <a:p>
            <a:r>
              <a:rPr lang="pl-PL" sz="2400" dirty="0" smtClean="0"/>
              <a:t> Trzeba bardziej zaangażować uczniów we współtworzenie z nauczycielami regulaminów i zasad zachowania oraz zachęcać ich, aby stali się pomysłodawcami spotkań z osobami, które są dla nich autorytetem.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4000" dirty="0" smtClean="0"/>
              <a:t>Respektowane są normy społeczne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ewaluacji 1.4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800" dirty="0" smtClean="0"/>
              <a:t>Wzmocnić więź nauczyciel – uczeń, by wykształcić płaszczyznę zaufania i współpracy</a:t>
            </a:r>
          </a:p>
          <a:p>
            <a:r>
              <a:rPr lang="pl-PL" sz="2800" dirty="0" smtClean="0"/>
              <a:t>Zwiększyć w ciągu roku ilość zajęć z pedagogiem, policjantem, specjalistą d.s. młodzieży</a:t>
            </a:r>
          </a:p>
          <a:p>
            <a:r>
              <a:rPr lang="pl-PL" sz="2800" dirty="0" smtClean="0"/>
              <a:t>Konsekwentnie reagować na niewłaściwe zachowania uczniów.</a:t>
            </a:r>
          </a:p>
          <a:p>
            <a:r>
              <a:rPr lang="pl-PL" sz="2800" dirty="0" smtClean="0"/>
              <a:t>Wprowadzić prace społeczne jako sposób kształtowania pozytywnych zachowań (stworzyć listę prac, które uczniowie nie przestrzegający regulaminu mieli by wykonywać przez określony czas).</a:t>
            </a:r>
          </a:p>
          <a:p>
            <a:r>
              <a:rPr lang="pl-PL" sz="2800" dirty="0" smtClean="0"/>
              <a:t>Oceniać zachowanie zgodnie z WSO.</a:t>
            </a:r>
          </a:p>
          <a:p>
            <a:r>
              <a:rPr lang="pl-PL" sz="2800" dirty="0" smtClean="0"/>
              <a:t>Podjąć działania zwiększające bezpieczeństwo uczniów podczas przerw, szczególnie w okolicach szatni i ubikacji</a:t>
            </a:r>
            <a:r>
              <a:rPr lang="pl-PL" sz="2800" smtClean="0"/>
              <a:t>, sali </a:t>
            </a:r>
            <a:r>
              <a:rPr lang="pl-PL" sz="2800" dirty="0" smtClean="0"/>
              <a:t>gimnastycznej, sklepiku szkolnego.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DZIĘKUJEMY ZA UWAGĘ</a:t>
            </a:r>
            <a:endParaRPr lang="pl-PL" sz="48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Przedmiot badań- respektowanie norm społecznych w szkole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Cel badań- pozyskanie informacji na temat poczucia bezpieczeństwa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Kryteria-Skuteczność działań wychowawczych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 i cel badań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Badaniami objęto: uczniów, rodziców, nauczycieli, pedagoga szkolnego i lidera zespołu wychowawców.</a:t>
            </a:r>
          </a:p>
          <a:p>
            <a:r>
              <a:rPr lang="pl-PL" dirty="0" smtClean="0"/>
              <a:t>Oddano ankiet:</a:t>
            </a:r>
          </a:p>
          <a:p>
            <a:pPr lvl="1"/>
            <a:r>
              <a:rPr lang="pl-PL" dirty="0" smtClean="0"/>
              <a:t>80- uczniowie</a:t>
            </a:r>
          </a:p>
          <a:p>
            <a:pPr lvl="1"/>
            <a:r>
              <a:rPr lang="pl-PL" dirty="0" smtClean="0"/>
              <a:t>73- rodzice</a:t>
            </a:r>
          </a:p>
          <a:p>
            <a:pPr lvl="1"/>
            <a:r>
              <a:rPr lang="pl-PL" dirty="0" smtClean="0"/>
              <a:t>14- nauczyciele</a:t>
            </a:r>
          </a:p>
          <a:p>
            <a:pPr lvl="1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Ankietowani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dirty="0" smtClean="0"/>
              <a:t>Czy uczniowie czują się w szkole bezpiecznie?</a:t>
            </a:r>
          </a:p>
          <a:p>
            <a:pPr marL="431800" indent="-323850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dirty="0" smtClean="0"/>
              <a:t>W jaki sposób w szkole diagnozuje się zachowania uczniów?</a:t>
            </a:r>
          </a:p>
          <a:p>
            <a:pPr marL="431800" indent="-323850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dirty="0" smtClean="0"/>
              <a:t>Jakie działania wychowawcze podejmuje szkoła celem eliminowania zagrożeń i wzmacniania właściwych postaw?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 kluczowe 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Czy nauczyciele podejmują działania wychowawcze mające na celu eliminowanie zagrożeń oraz wzmacnianie właściwych postaw?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Czy nauczyciele modyfikują oddziaływania wychowawcze i uwzględniają inicjatywy uczniów?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 kluczowe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97,5% uczniów zostało zapoznanych z zasadami bezpieczeństwa w szkole głównie  przez wychowawców-80%.</a:t>
            </a:r>
          </a:p>
          <a:p>
            <a:r>
              <a:rPr lang="pl-PL" dirty="0" smtClean="0"/>
              <a:t>65% uczniów przestrzega zasad bezpieczeństwa w szkole zaś 34% tylko czasami. Najczęstsze formy łamania zasad to:</a:t>
            </a:r>
          </a:p>
          <a:p>
            <a:pPr>
              <a:buNone/>
            </a:pPr>
            <a:r>
              <a:rPr lang="pl-PL" dirty="0" smtClean="0"/>
              <a:t>  niewłaściwe zachowanie się podczas przerw, przebywanie na terenie szkoły w czasie zajęć i przerw, bójki.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Wyniki analizy materiału badawczego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pl-PL" dirty="0" smtClean="0"/>
              <a:t>Najczęściej nieprzestrzegane przez uczniów normy społeczne to:  </a:t>
            </a:r>
          </a:p>
          <a:p>
            <a:pPr>
              <a:buNone/>
            </a:pPr>
            <a:r>
              <a:rPr lang="pl-PL" dirty="0" smtClean="0"/>
              <a:t>		-niewywiązywanie się z obowiązków ucznia(29%), </a:t>
            </a:r>
          </a:p>
          <a:p>
            <a:pPr>
              <a:buNone/>
            </a:pPr>
            <a:r>
              <a:rPr lang="pl-PL" dirty="0" smtClean="0"/>
              <a:t>		-dbałość o piękno mowy ojczystej (23%),</a:t>
            </a:r>
          </a:p>
          <a:p>
            <a:pPr>
              <a:buNone/>
            </a:pPr>
            <a:r>
              <a:rPr lang="pl-PL" dirty="0" smtClean="0"/>
              <a:t>		-godne, kulturalne zachowanie się w 			szkole i poza nią(19%),</a:t>
            </a:r>
          </a:p>
          <a:p>
            <a:pPr>
              <a:buNone/>
            </a:pPr>
            <a:r>
              <a:rPr lang="pl-PL" dirty="0" smtClean="0"/>
              <a:t>		-dbałość o bezpieczeństwo własne oraz 		innych osób(16%).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Najskuteczniej działające organizacje uczniowskie, które propagują postawy społeczne  według uczniów to: Samorząd Uczniowski, koła zainteresowań, SKS, a zdaniem rodziców i nauczycieli to wolontariat i koła zainteresowań.</a:t>
            </a:r>
          </a:p>
          <a:p>
            <a:r>
              <a:rPr lang="pl-PL" dirty="0" smtClean="0"/>
              <a:t>Propagowanie właściwych postaw i norm społecznych </a:t>
            </a:r>
            <a:r>
              <a:rPr lang="pl-PL" dirty="0" err="1" smtClean="0"/>
              <a:t>wg</a:t>
            </a:r>
            <a:r>
              <a:rPr lang="pl-PL" dirty="0" smtClean="0"/>
              <a:t>. uczniów i rodziców odbywa się  poprzez warsztaty terapeutyczne(45%),spotkania z ciekawymi ludźmi (42%), a według nauczyciel warsztaty terapeutyczne i prelekcje.</a:t>
            </a:r>
          </a:p>
          <a:p>
            <a:r>
              <a:rPr lang="pl-PL" dirty="0" smtClean="0"/>
              <a:t>96% uczniów zostało zapoznanych na godzinie z wychowawcą i pierwszej godzinie lekcyjnej nauczyciela danego przedmiotu z prawami i obowiązkami ucznia, a 99% ze szkolnym systemem oceniania i kryteriami zachowania.</a:t>
            </a:r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1083</Words>
  <Application>Microsoft Office PowerPoint</Application>
  <PresentationFormat>Pokaz na ekranie (4:3)</PresentationFormat>
  <Paragraphs>84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EWALUACJA WEWNĘTRZNA</vt:lpstr>
      <vt:lpstr>Obszar ewaluacji 1.4</vt:lpstr>
      <vt:lpstr>Przedmiot i cel badań</vt:lpstr>
      <vt:lpstr>Ankietowani</vt:lpstr>
      <vt:lpstr>Problemy kluczowe </vt:lpstr>
      <vt:lpstr>Problemy kluczowe cd.</vt:lpstr>
      <vt:lpstr>Wyniki analizy materiału badawczego</vt:lpstr>
      <vt:lpstr>Slajd 8</vt:lpstr>
      <vt:lpstr>Slajd 9</vt:lpstr>
      <vt:lpstr>Slajd 10</vt:lpstr>
      <vt:lpstr>Slajd 11</vt:lpstr>
      <vt:lpstr>Slajd 12</vt:lpstr>
      <vt:lpstr>Slajd 13</vt:lpstr>
      <vt:lpstr>Slajd 14</vt:lpstr>
      <vt:lpstr>SŁABE STRONY SZKOŁY</vt:lpstr>
      <vt:lpstr>Slajd 16</vt:lpstr>
      <vt:lpstr>MOCNE STRONY SZKOŁY</vt:lpstr>
      <vt:lpstr>Slajd 18</vt:lpstr>
      <vt:lpstr>REKOMENDACJE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WEWNĘTRZNA</dc:title>
  <dc:creator>Ewa</dc:creator>
  <cp:lastModifiedBy>Ewa</cp:lastModifiedBy>
  <cp:revision>43</cp:revision>
  <dcterms:created xsi:type="dcterms:W3CDTF">2012-04-20T18:48:19Z</dcterms:created>
  <dcterms:modified xsi:type="dcterms:W3CDTF">2012-07-02T04:29:49Z</dcterms:modified>
</cp:coreProperties>
</file>